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1" r:id="rId2"/>
    <p:sldId id="270" r:id="rId3"/>
    <p:sldId id="271" r:id="rId4"/>
    <p:sldId id="272" r:id="rId5"/>
    <p:sldId id="273" r:id="rId6"/>
    <p:sldId id="274" r:id="rId7"/>
    <p:sldId id="276" r:id="rId8"/>
    <p:sldId id="277" r:id="rId9"/>
    <p:sldId id="278" r:id="rId10"/>
    <p:sldId id="279" r:id="rId11"/>
    <p:sldId id="256" r:id="rId12"/>
    <p:sldId id="257" r:id="rId13"/>
    <p:sldId id="258" r:id="rId14"/>
    <p:sldId id="260" r:id="rId15"/>
    <p:sldId id="261" r:id="rId16"/>
    <p:sldId id="259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80" r:id="rId25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35287-C5A5-4B38-9618-B970A007105E}" type="datetimeFigureOut">
              <a:rPr lang="ro-RO" smtClean="0"/>
              <a:t>17.11.2016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D07C3-496E-4548-A845-0B55587CC1B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2216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9D2C-EDA6-4F77-8B9B-F1DCE4C01760}" type="datetime1">
              <a:rPr lang="ro-RO" smtClean="0"/>
              <a:t>17.11.2016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459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984C-A0E0-4AFB-908B-1A2D5896A3E3}" type="datetime1">
              <a:rPr lang="ro-RO" smtClean="0"/>
              <a:t>17.11.2016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8969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3CD7-56A4-400C-BD9B-8FD92CA705CD}" type="datetime1">
              <a:rPr lang="ro-RO" smtClean="0"/>
              <a:t>17.11.2016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4913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7906-34F4-4ED5-94E8-C127853C7E96}" type="datetime1">
              <a:rPr lang="ro-RO" smtClean="0"/>
              <a:t>17.11.2016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1723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2A65-78AC-4E61-AF4A-03D284F7F366}" type="datetime1">
              <a:rPr lang="ro-RO" smtClean="0"/>
              <a:t>17.11.2016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540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DADC-A4D3-46F0-B709-6867C855C89B}" type="datetime1">
              <a:rPr lang="ro-RO" smtClean="0"/>
              <a:t>17.11.2016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5807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F856-7618-4F6B-BD80-65CE9C82A169}" type="datetime1">
              <a:rPr lang="ro-RO" smtClean="0"/>
              <a:t>17.11.2016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0613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EAD4-F1B7-4B1E-8A72-7E890E74D677}" type="datetime1">
              <a:rPr lang="ro-RO" smtClean="0"/>
              <a:t>17.11.2016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184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3EAB-7E83-4E90-8711-A3F3D17FC647}" type="datetime1">
              <a:rPr lang="ro-RO" smtClean="0"/>
              <a:t>17.11.2016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86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46F2-C554-4285-804D-EF48489B847A}" type="datetime1">
              <a:rPr lang="ro-RO" smtClean="0"/>
              <a:t>17.11.2016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3591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58B2-33D0-44CC-B63E-8FD5CC53A628}" type="datetime1">
              <a:rPr lang="ro-RO" smtClean="0"/>
              <a:t>17.11.2016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5836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1F684-D2CA-4468-9AFE-2A2C46FFB6AD}" type="datetime1">
              <a:rPr lang="ro-RO" smtClean="0"/>
              <a:t>17.11.2016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D8702-9DCC-4CB5-B871-120D8657BE5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9805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hyperlink" Target="../../Users/mirel/Desktop/openface.ln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TadasBaltrusaitis/OpenFace/wiki" TargetMode="External"/><Relationship Id="rId3" Type="http://schemas.openxmlformats.org/officeDocument/2006/relationships/hyperlink" Target="http://www.sciencedirect.com/science/article/pii/S107731420300081X" TargetMode="External"/><Relationship Id="rId7" Type="http://schemas.openxmlformats.org/officeDocument/2006/relationships/hyperlink" Target="http://www.consortium.ri.cmu.edu/ckagree/" TargetMode="External"/><Relationship Id="rId2" Type="http://schemas.openxmlformats.org/officeDocument/2006/relationships/hyperlink" Target="http://www.ifp.illinois.edu/~iracohen/publications/icpr0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acial_Action_Coding_System" TargetMode="External"/><Relationship Id="rId5" Type="http://schemas.openxmlformats.org/officeDocument/2006/relationships/hyperlink" Target="https://github.com/Microsoft/CNTK/wiki/CNTK-Binary-Download-and-Configuration" TargetMode="External"/><Relationship Id="rId4" Type="http://schemas.openxmlformats.org/officeDocument/2006/relationships/hyperlink" Target="http://www2.units.it/ipl/students_area/imm2/files/Numerical_Recipes.pdf" TargetMode="External"/><Relationship Id="rId9" Type="http://schemas.openxmlformats.org/officeDocument/2006/relationships/hyperlink" Target="http://www.cl.cam.ac.uk/research/rainbow/projects/openfac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Facial Expression Recognition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Basic elements</a:t>
            </a:r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7094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altLang="ro-RO" b="1"/>
              <a:t>Convolutional Networks</a:t>
            </a:r>
            <a:r>
              <a:rPr lang="en-US" altLang="ro-RO" b="1"/>
              <a:t> (deep network)</a:t>
            </a:r>
            <a:endParaRPr lang="ro-RO" altLang="ro-RO" b="1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38200" y="3327400"/>
            <a:ext cx="10515600" cy="2849563"/>
          </a:xfrm>
        </p:spPr>
        <p:txBody>
          <a:bodyPr/>
          <a:lstStyle/>
          <a:p>
            <a:pPr eaLnBrk="1" hangingPunct="1"/>
            <a:r>
              <a:rPr lang="ro-RO" altLang="ro-RO"/>
              <a:t>se aplica pe aceleiasi zona de imagine mai multe filtre.</a:t>
            </a:r>
          </a:p>
          <a:p>
            <a:pPr eaLnBrk="1" hangingPunct="1"/>
            <a:r>
              <a:rPr lang="ro-RO" altLang="ro-RO"/>
              <a:t>filtrul este compus dintr-o matrice patrata la care termenii sunt ponderi ale filtrului. - se face convolutie spatiala cu acest filtru.</a:t>
            </a:r>
          </a:p>
          <a:p>
            <a:pPr eaLnBrk="1" hangingPunct="1"/>
            <a:r>
              <a:rPr lang="ro-RO" altLang="ro-RO"/>
              <a:t>- rezulatul filtrari</a:t>
            </a:r>
            <a:r>
              <a:rPr lang="en-US" altLang="ro-RO"/>
              <a:t>i</a:t>
            </a:r>
            <a:r>
              <a:rPr lang="ro-RO" altLang="ro-RO"/>
              <a:t> se numeste </a:t>
            </a:r>
            <a:r>
              <a:rPr lang="ro-RO" altLang="ro-RO" b="1"/>
              <a:t>feature map </a:t>
            </a:r>
            <a:r>
              <a:rPr lang="ro-RO" altLang="ro-RO"/>
              <a:t>(FM). - exista atatea FM cate filtre am aplicat. – aceasta reprezinta </a:t>
            </a:r>
            <a:r>
              <a:rPr lang="ro-RO" altLang="ro-RO" i="1"/>
              <a:t>ad</a:t>
            </a:r>
            <a:r>
              <a:rPr lang="en-US" altLang="ro-RO" i="1"/>
              <a:t>a</a:t>
            </a:r>
            <a:r>
              <a:rPr lang="ro-RO" altLang="ro-RO" i="1"/>
              <a:t>n</a:t>
            </a:r>
            <a:r>
              <a:rPr lang="en-US" altLang="ro-RO" i="1"/>
              <a:t>c</a:t>
            </a:r>
            <a:r>
              <a:rPr lang="ro-RO" altLang="ro-RO" i="1"/>
              <a:t>imea retelei</a:t>
            </a:r>
          </a:p>
          <a:p>
            <a:pPr eaLnBrk="1" hangingPunct="1"/>
            <a:r>
              <a:rPr lang="en-US" altLang="ro-RO"/>
              <a:t>fiecare </a:t>
            </a:r>
            <a:r>
              <a:rPr lang="en-US" altLang="ro-RO" b="1"/>
              <a:t>convolution layer </a:t>
            </a:r>
            <a:r>
              <a:rPr lang="en-US" altLang="ro-RO"/>
              <a:t>este urmat de un </a:t>
            </a:r>
            <a:r>
              <a:rPr lang="en-US" altLang="ro-RO" b="1"/>
              <a:t>sub-sampling layer</a:t>
            </a:r>
            <a:r>
              <a:rPr lang="en-US" altLang="ro-RO"/>
              <a:t>.</a:t>
            </a:r>
            <a:endParaRPr lang="ro-RO" altLang="ro-RO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1641475"/>
            <a:ext cx="57150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11102-95B5-4FF0-8385-903C3567DC2B}" type="slidenum">
              <a:rPr lang="ro-RO" smtClean="0"/>
              <a:pPr>
                <a:defRPr/>
              </a:pPr>
              <a:t>10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7761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Facial Expression Recognition (FER)- metode</a:t>
            </a:r>
            <a:endParaRPr lang="ro-RO" b="1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Sintetice</a:t>
            </a:r>
          </a:p>
          <a:p>
            <a:pPr lvl="1"/>
            <a:r>
              <a:rPr lang="en-US"/>
              <a:t>Deep Convolution Neural Network (DCNN)</a:t>
            </a:r>
          </a:p>
          <a:p>
            <a:pPr lvl="1"/>
            <a:r>
              <a:rPr lang="en-US"/>
              <a:t>bazate pe Fourrier Transform (FT) – Gabor Transform</a:t>
            </a:r>
          </a:p>
          <a:p>
            <a:pPr lvl="2"/>
            <a:r>
              <a:rPr lang="en-US"/>
              <a:t>FT 2D a functiei ponderate cu functia Gaussiana: n X m </a:t>
            </a:r>
          </a:p>
          <a:p>
            <a:r>
              <a:rPr lang="en-US"/>
              <a:t>Analitice</a:t>
            </a:r>
          </a:p>
          <a:p>
            <a:pPr lvl="1"/>
            <a:r>
              <a:rPr lang="en-US"/>
              <a:t>Facial Action Coding System (FACS): </a:t>
            </a:r>
            <a:r>
              <a:rPr lang="ro-RO"/>
              <a:t>codificarea expresiilor faciale </a:t>
            </a:r>
            <a:r>
              <a:rPr lang="en-US"/>
              <a:t>- </a:t>
            </a:r>
            <a:r>
              <a:rPr lang="ro-RO"/>
              <a:t>set AU </a:t>
            </a:r>
            <a:r>
              <a:rPr lang="en-US"/>
              <a:t>A</a:t>
            </a:r>
            <a:r>
              <a:rPr lang="ro-RO"/>
              <a:t>ction </a:t>
            </a:r>
            <a:r>
              <a:rPr lang="en-US"/>
              <a:t>U</a:t>
            </a:r>
            <a:r>
              <a:rPr lang="ro-RO"/>
              <a:t>nits</a:t>
            </a:r>
            <a:r>
              <a:rPr lang="en-US"/>
              <a:t> (AU) – </a:t>
            </a:r>
            <a:r>
              <a:rPr lang="en-US" sz="1600"/>
              <a:t>bazate pe grupe de muschi faciali</a:t>
            </a:r>
          </a:p>
          <a:p>
            <a:pPr marL="457200" lvl="1" indent="0">
              <a:buNone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11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6610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Facial Expression Recognition - metode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Statice</a:t>
            </a:r>
          </a:p>
          <a:p>
            <a:pPr lvl="1"/>
            <a:r>
              <a:rPr lang="en-US"/>
              <a:t>bazate pe Naive-Bayes Classifier (NBC)</a:t>
            </a:r>
          </a:p>
          <a:p>
            <a:pPr lvl="2"/>
            <a:r>
              <a:rPr lang="en-US"/>
              <a:t>curbe Bayes</a:t>
            </a:r>
          </a:p>
          <a:p>
            <a:pPr lvl="2"/>
            <a:r>
              <a:rPr lang="en-US"/>
              <a:t>practice – expresii faciale independente</a:t>
            </a:r>
          </a:p>
          <a:p>
            <a:r>
              <a:rPr lang="en-US"/>
              <a:t>Dinamice (temporale)</a:t>
            </a:r>
          </a:p>
          <a:p>
            <a:pPr lvl="1"/>
            <a:r>
              <a:rPr lang="en-US"/>
              <a:t>Hidden Markov Models (HMM)</a:t>
            </a:r>
          </a:p>
          <a:p>
            <a:r>
              <a:rPr lang="en-US"/>
              <a:t>Mixte</a:t>
            </a:r>
          </a:p>
          <a:p>
            <a:pPr lvl="1"/>
            <a:r>
              <a:rPr lang="en-US"/>
              <a:t>Motion Unit (MU)</a:t>
            </a:r>
          </a:p>
          <a:p>
            <a:pPr marL="457200" lvl="1" indent="0">
              <a:buNone/>
            </a:pPr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12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4528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FER - A</a:t>
            </a:r>
            <a:r>
              <a:rPr lang="ro-RO" b="1"/>
              <a:t>ction </a:t>
            </a:r>
            <a:r>
              <a:rPr lang="en-US" b="1"/>
              <a:t>U</a:t>
            </a:r>
            <a:r>
              <a:rPr lang="ro-RO" b="1"/>
              <a:t>nits</a:t>
            </a:r>
            <a:r>
              <a:rPr lang="en-US" b="1"/>
              <a:t> (AU)</a:t>
            </a:r>
            <a:endParaRPr lang="ro-RO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" y="1432165"/>
            <a:ext cx="12192000" cy="493419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13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68744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FER - A</a:t>
            </a:r>
            <a:r>
              <a:rPr lang="ro-RO" b="1"/>
              <a:t>ction </a:t>
            </a:r>
            <a:r>
              <a:rPr lang="en-US" b="1"/>
              <a:t>U</a:t>
            </a:r>
            <a:r>
              <a:rPr lang="ro-RO" b="1"/>
              <a:t>nits</a:t>
            </a:r>
            <a:r>
              <a:rPr lang="en-US" b="1"/>
              <a:t> (AU)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39491" cy="1683929"/>
          </a:xfrm>
        </p:spPr>
        <p:txBody>
          <a:bodyPr>
            <a:normAutofit/>
          </a:bodyPr>
          <a:lstStyle/>
          <a:p>
            <a:r>
              <a:rPr lang="en-US"/>
              <a:t>Exemplu de codificare a expresiei faciale cu AU: </a:t>
            </a:r>
          </a:p>
          <a:p>
            <a:r>
              <a:rPr lang="ro-RO"/>
              <a:t>Surprise - AU 1+2+5+25+27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77" y="1825625"/>
            <a:ext cx="3204754" cy="36509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14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08023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FER - A</a:t>
            </a:r>
            <a:r>
              <a:rPr lang="ro-RO" b="1"/>
              <a:t>ction </a:t>
            </a:r>
            <a:r>
              <a:rPr lang="en-US" b="1"/>
              <a:t>U</a:t>
            </a:r>
            <a:r>
              <a:rPr lang="ro-RO" b="1"/>
              <a:t>nits</a:t>
            </a:r>
            <a:r>
              <a:rPr lang="en-US" b="1"/>
              <a:t> (AU)</a:t>
            </a:r>
            <a:endParaRPr lang="ro-R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03" y="1810431"/>
            <a:ext cx="9620794" cy="49350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15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73288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FER – Motion Unit (MU)</a:t>
            </a:r>
            <a:endParaRPr lang="ro-RO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097115"/>
              </p:ext>
            </p:extLst>
          </p:nvPr>
        </p:nvGraphicFramePr>
        <p:xfrm>
          <a:off x="980893" y="1690688"/>
          <a:ext cx="4949644" cy="4963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713">
                  <a:extLst>
                    <a:ext uri="{9D8B030D-6E8A-4147-A177-3AD203B41FA5}">
                      <a16:colId xmlns:a16="http://schemas.microsoft.com/office/drawing/2014/main" val="451567569"/>
                    </a:ext>
                  </a:extLst>
                </a:gridCol>
                <a:gridCol w="4441931">
                  <a:extLst>
                    <a:ext uri="{9D8B030D-6E8A-4147-A177-3AD203B41FA5}">
                      <a16:colId xmlns:a16="http://schemas.microsoft.com/office/drawing/2014/main" val="466503454"/>
                    </a:ext>
                  </a:extLst>
                </a:gridCol>
              </a:tblGrid>
              <a:tr h="413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1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>
                          <a:solidFill>
                            <a:schemeClr val="tx1"/>
                          </a:solidFill>
                          <a:effectLst/>
                        </a:rPr>
                        <a:t>Vertical movement of the center of upper lip</a:t>
                      </a:r>
                      <a:endParaRPr lang="ro-RO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786000"/>
                  </a:ext>
                </a:extLst>
              </a:tr>
              <a:tr h="413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2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Vertical movement of the center of lower lip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1352557"/>
                  </a:ext>
                </a:extLst>
              </a:tr>
              <a:tr h="413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3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Horizontal movement of left mouth corner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2630264"/>
                  </a:ext>
                </a:extLst>
              </a:tr>
              <a:tr h="413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4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Vertical movement of left mouth corner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642585"/>
                  </a:ext>
                </a:extLst>
              </a:tr>
              <a:tr h="413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Horizontal movement of right mouth corner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978889"/>
                  </a:ext>
                </a:extLst>
              </a:tr>
              <a:tr h="413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6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Vertical movement of right mouth corner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6808456"/>
                  </a:ext>
                </a:extLst>
              </a:tr>
              <a:tr h="413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7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Vertical movement of right brow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0172215"/>
                  </a:ext>
                </a:extLst>
              </a:tr>
              <a:tr h="413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8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Vertical movement of left brow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584622"/>
                  </a:ext>
                </a:extLst>
              </a:tr>
              <a:tr h="413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9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Lifting of right cheek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9431807"/>
                  </a:ext>
                </a:extLst>
              </a:tr>
              <a:tr h="413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10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Lifting of left cheek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0644398"/>
                  </a:ext>
                </a:extLst>
              </a:tr>
              <a:tr h="413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11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Blinking of right eye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1569444"/>
                  </a:ext>
                </a:extLst>
              </a:tr>
              <a:tr h="413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12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Blinking of left eye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372566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000" y="2198465"/>
            <a:ext cx="2966400" cy="38566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16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3128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FER – analytics metods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Face Tracker (FT)</a:t>
            </a:r>
          </a:p>
          <a:p>
            <a:pPr lvl="1"/>
            <a:r>
              <a:rPr lang="en-US" sz="3200"/>
              <a:t>facial detection</a:t>
            </a:r>
          </a:p>
          <a:p>
            <a:pPr lvl="1"/>
            <a:r>
              <a:rPr lang="en-US" sz="3200"/>
              <a:t>facial features extraction : AU</a:t>
            </a:r>
          </a:p>
          <a:p>
            <a:r>
              <a:rPr lang="en-US" sz="3600"/>
              <a:t>Classifier – Neural Network</a:t>
            </a:r>
          </a:p>
          <a:p>
            <a:pPr lvl="1"/>
            <a:r>
              <a:rPr lang="en-US" sz="3200"/>
              <a:t>AU sau MU – eventual preprocesate...</a:t>
            </a:r>
          </a:p>
          <a:p>
            <a:pPr lvl="1"/>
            <a:r>
              <a:rPr lang="en-US" sz="3200"/>
              <a:t>output: universal emotions:</a:t>
            </a:r>
          </a:p>
          <a:p>
            <a:pPr lvl="2"/>
            <a:r>
              <a:rPr lang="en-US" sz="2800"/>
              <a:t>Happiness, Sadness, Anger, Disgust, Surprise, Fear.</a:t>
            </a:r>
          </a:p>
          <a:p>
            <a:pPr lvl="1"/>
            <a:r>
              <a:rPr lang="en-US" sz="3200"/>
              <a:t>training: Facial Databases</a:t>
            </a:r>
            <a:endParaRPr lang="ro-RO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17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68224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FER – Facial Databases</a:t>
            </a:r>
            <a:endParaRPr lang="ro-RO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Cohn-Kanade database</a:t>
            </a:r>
          </a:p>
          <a:p>
            <a:pPr lvl="1"/>
            <a:r>
              <a:rPr lang="en-US" sz="2000"/>
              <a:t>initial release: 486 sequences from 97 subjects. (640 X 490 pxs).Sequence: neutral expression ... peak expression. The peak expression for each sequence in fully FACS</a:t>
            </a:r>
          </a:p>
          <a:p>
            <a:r>
              <a:rPr lang="ro-RO"/>
              <a:t>Caltech Faces</a:t>
            </a:r>
            <a:r>
              <a:rPr lang="en-US"/>
              <a:t> (</a:t>
            </a:r>
            <a:r>
              <a:rPr lang="ro-RO" sz="2000"/>
              <a:t>California Institute of Technology.</a:t>
            </a:r>
            <a:r>
              <a:rPr lang="en-US"/>
              <a:t>)</a:t>
            </a:r>
          </a:p>
          <a:p>
            <a:pPr lvl="1"/>
            <a:r>
              <a:rPr lang="en-US" sz="2000"/>
              <a:t>450 frontal face of 27 or more subjects with different expressions </a:t>
            </a:r>
            <a:r>
              <a:rPr lang="en-US" sz="1600"/>
              <a:t>(</a:t>
            </a:r>
            <a:r>
              <a:rPr lang="ro-RO" sz="1600"/>
              <a:t>896 x 592 p</a:t>
            </a:r>
            <a:r>
              <a:rPr lang="en-US" sz="1600"/>
              <a:t>xs)</a:t>
            </a:r>
          </a:p>
          <a:p>
            <a:r>
              <a:rPr lang="ro-RO"/>
              <a:t>Georgia Tech Face Database</a:t>
            </a:r>
            <a:endParaRPr lang="en-US"/>
          </a:p>
          <a:p>
            <a:pPr lvl="1"/>
            <a:r>
              <a:rPr lang="ro-RO" sz="1800"/>
              <a:t>50 </a:t>
            </a:r>
            <a:r>
              <a:rPr lang="en-US" sz="1800"/>
              <a:t>subjects (150 X 150 pxs)</a:t>
            </a:r>
          </a:p>
          <a:p>
            <a:r>
              <a:rPr lang="en-US"/>
              <a:t>Facial Expressions and Emotion Database</a:t>
            </a:r>
          </a:p>
          <a:p>
            <a:pPr lvl="1"/>
            <a:r>
              <a:rPr lang="en-US" sz="2000"/>
              <a:t>18 subjects </a:t>
            </a:r>
          </a:p>
          <a:p>
            <a:pPr marL="0" indent="0">
              <a:buNone/>
            </a:pPr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18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80100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FER - Cohn-Kanade database</a:t>
            </a:r>
            <a:endParaRPr lang="ro-RO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697" y="1327695"/>
            <a:ext cx="8697686" cy="725986"/>
          </a:xfrm>
        </p:spPr>
        <p:txBody>
          <a:bodyPr/>
          <a:lstStyle/>
          <a:p>
            <a:r>
              <a:rPr lang="en-US"/>
              <a:t>Subject 32, seq. 006 : AU 6 + 12 + 25 – label: Happiness</a:t>
            </a:r>
            <a:endParaRPr lang="ro-RO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06" y="1920739"/>
            <a:ext cx="1922285" cy="14717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55" y="1920739"/>
            <a:ext cx="1922285" cy="14717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05" y="1912303"/>
            <a:ext cx="1922285" cy="14717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62" y="1920739"/>
            <a:ext cx="1922285" cy="147174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319" y="1920739"/>
            <a:ext cx="1922285" cy="14717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06" y="3475218"/>
            <a:ext cx="1922285" cy="14717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41" y="3433718"/>
            <a:ext cx="1922285" cy="14717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20" y="3475217"/>
            <a:ext cx="1922285" cy="14717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55" y="3451904"/>
            <a:ext cx="1922285" cy="14717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90" y="3460612"/>
            <a:ext cx="1922285" cy="14717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58" y="5029697"/>
            <a:ext cx="1922285" cy="14717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40" y="5029697"/>
            <a:ext cx="1922285" cy="14717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18" y="5038131"/>
            <a:ext cx="1922285" cy="14717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996" y="5029696"/>
            <a:ext cx="1922285" cy="147174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78" y="5038131"/>
            <a:ext cx="1922285" cy="1471749"/>
          </a:xfrm>
          <a:prstGeom prst="rect">
            <a:avLst/>
          </a:prstGeom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19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8757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6B78BD-688C-42EB-8005-636E594E63A4}" type="slidenum">
              <a:rPr lang="ro-RO" altLang="ro-RO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o-RO" altLang="ro-RO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altLang="ro-RO" b="1"/>
              <a:t>Componentele retelei neurale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  <a:buNone/>
            </a:pPr>
            <a:r>
              <a:rPr lang="ro-RO" altLang="ro-RO"/>
              <a:t>Definitia retelei:</a:t>
            </a:r>
          </a:p>
          <a:p>
            <a:pPr>
              <a:spcAft>
                <a:spcPts val="1000"/>
              </a:spcAft>
            </a:pPr>
            <a:r>
              <a:rPr lang="ro-RO" altLang="ro-RO" b="1"/>
              <a:t>Triplet (N,V,w)</a:t>
            </a:r>
          </a:p>
          <a:p>
            <a:pPr lvl="1">
              <a:spcAft>
                <a:spcPts val="1000"/>
              </a:spcAft>
            </a:pPr>
            <a:r>
              <a:rPr lang="ro-RO" altLang="ro-RO" b="1"/>
              <a:t>N</a:t>
            </a:r>
            <a:r>
              <a:rPr lang="ro-RO" altLang="ro-RO"/>
              <a:t> : setul de neuroni</a:t>
            </a:r>
          </a:p>
          <a:p>
            <a:pPr lvl="1" eaLnBrk="1" hangingPunct="1">
              <a:lnSpc>
                <a:spcPct val="90000"/>
              </a:lnSpc>
            </a:pPr>
            <a:r>
              <a:rPr lang="ro-RO" altLang="ro-RO" b="1"/>
              <a:t>V</a:t>
            </a:r>
            <a:r>
              <a:rPr lang="ro-RO" altLang="ro-RO"/>
              <a:t> : conexiuni (</a:t>
            </a:r>
            <a:r>
              <a:rPr lang="ro-RO" altLang="ro-RO" i="1"/>
              <a:t>synapse</a:t>
            </a:r>
            <a:r>
              <a:rPr lang="ro-RO" altLang="ro-RO"/>
              <a:t>) intre neronii i si j</a:t>
            </a:r>
          </a:p>
          <a:p>
            <a:pPr lvl="1" eaLnBrk="1" hangingPunct="1">
              <a:lnSpc>
                <a:spcPct val="90000"/>
              </a:lnSpc>
            </a:pPr>
            <a:r>
              <a:rPr lang="ro-RO" altLang="ro-RO" b="1"/>
              <a:t>w(i,j)</a:t>
            </a:r>
            <a:r>
              <a:rPr lang="ro-RO" altLang="ro-RO"/>
              <a:t> – ponderea (</a:t>
            </a:r>
            <a:r>
              <a:rPr lang="ro-RO" altLang="ro-RO" i="1"/>
              <a:t>weight</a:t>
            </a:r>
            <a:r>
              <a:rPr lang="ro-RO" altLang="ro-RO"/>
              <a:t>) conexiunii dintre neuronii i si j</a:t>
            </a:r>
          </a:p>
          <a:p>
            <a:pPr lvl="1">
              <a:spcAft>
                <a:spcPts val="1000"/>
              </a:spcAft>
              <a:buNone/>
            </a:pPr>
            <a:r>
              <a:rPr lang="ro-RO" altLang="ro-RO"/>
              <a:t>	-&gt; </a:t>
            </a:r>
            <a:r>
              <a:rPr lang="ro-RO" altLang="ro-RO" b="1"/>
              <a:t>W</a:t>
            </a:r>
            <a:r>
              <a:rPr lang="ro-RO" altLang="ro-RO"/>
              <a:t> : </a:t>
            </a:r>
            <a:r>
              <a:rPr lang="ro-RO" altLang="ro-RO" i="1"/>
              <a:t>weight matrix</a:t>
            </a:r>
            <a:r>
              <a:rPr lang="ro-RO" altLang="ro-RO"/>
              <a:t> – </a:t>
            </a:r>
            <a:r>
              <a:rPr lang="ro-RO" altLang="ro-RO" i="1"/>
              <a:t>Hinton diagram</a:t>
            </a:r>
          </a:p>
          <a:p>
            <a:pPr>
              <a:spcAft>
                <a:spcPts val="1000"/>
              </a:spcAft>
            </a:pPr>
            <a:r>
              <a:rPr lang="ro-RO" altLang="ro-RO" b="1"/>
              <a:t>neuronul</a:t>
            </a:r>
            <a:r>
              <a:rPr lang="ro-RO" altLang="ro-RO"/>
              <a:t>, elementul de baza al retelei	</a:t>
            </a:r>
          </a:p>
        </p:txBody>
      </p:sp>
    </p:spTree>
    <p:extLst>
      <p:ext uri="{BB962C8B-B14F-4D97-AF65-F5344CB8AC3E}">
        <p14:creationId xmlns:p14="http://schemas.microsoft.com/office/powerpoint/2010/main" val="1713274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603171" cy="1325563"/>
          </a:xfrm>
        </p:spPr>
        <p:txBody>
          <a:bodyPr/>
          <a:lstStyle/>
          <a:p>
            <a:r>
              <a:rPr lang="en-US" b="1"/>
              <a:t>FT- OpenFace</a:t>
            </a:r>
            <a:endParaRPr lang="ro-RO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24451" cy="4351338"/>
          </a:xfrm>
        </p:spPr>
        <p:txBody>
          <a:bodyPr>
            <a:normAutofit/>
          </a:bodyPr>
          <a:lstStyle/>
          <a:p>
            <a:r>
              <a:rPr lang="en-US"/>
              <a:t>OpenFace – GitHub</a:t>
            </a:r>
            <a:r>
              <a:rPr lang="ro-RO"/>
              <a:t> </a:t>
            </a:r>
            <a:endParaRPr lang="en-US"/>
          </a:p>
          <a:p>
            <a:pPr lvl="1"/>
            <a:r>
              <a:rPr lang="en-US"/>
              <a:t>open source: MatLab, C++</a:t>
            </a:r>
          </a:p>
          <a:p>
            <a:pPr lvl="1"/>
            <a:r>
              <a:rPr lang="en-US"/>
              <a:t>inputs: image files, video files, camera</a:t>
            </a:r>
          </a:p>
          <a:p>
            <a:pPr lvl="1"/>
            <a:r>
              <a:rPr lang="en-US"/>
              <a:t>outputs: </a:t>
            </a:r>
          </a:p>
          <a:p>
            <a:pPr lvl="2"/>
            <a:r>
              <a:rPr lang="en-US"/>
              <a:t>Facial Appereance</a:t>
            </a:r>
          </a:p>
          <a:p>
            <a:pPr lvl="2"/>
            <a:r>
              <a:rPr lang="en-US"/>
              <a:t>Facial Landmark, head pose, eye gaze</a:t>
            </a:r>
          </a:p>
          <a:p>
            <a:pPr lvl="2"/>
            <a:r>
              <a:rPr lang="en-US"/>
              <a:t>Facial Action Units (AU)</a:t>
            </a:r>
          </a:p>
          <a:p>
            <a:pPr lvl="1"/>
            <a:r>
              <a:rPr lang="en-US"/>
              <a:t>options:</a:t>
            </a:r>
          </a:p>
          <a:p>
            <a:pPr lvl="2"/>
            <a:r>
              <a:rPr lang="en-US"/>
              <a:t>Neural Netwok input</a:t>
            </a:r>
          </a:p>
          <a:p>
            <a:pPr lvl="2"/>
            <a:r>
              <a:rPr lang="en-US"/>
              <a:t>Interactive applications</a:t>
            </a:r>
          </a:p>
          <a:p>
            <a:pPr lvl="2"/>
            <a:r>
              <a:rPr lang="en-US"/>
              <a:t>Saving to Disk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5326" y="612723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2" action="ppaction://hlinkfile"/>
              </a:rPr>
              <a:t>Demo</a:t>
            </a:r>
            <a:endParaRPr lang="ro-R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500" y="310170"/>
            <a:ext cx="5494825" cy="616463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20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79837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Face Tracker – OpenFace - algorithms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CLNF</a:t>
            </a:r>
            <a:r>
              <a:rPr lang="en-US"/>
              <a:t> - </a:t>
            </a:r>
            <a:r>
              <a:rPr lang="ro-RO"/>
              <a:t>Conditional Local Neural Fields </a:t>
            </a:r>
            <a:r>
              <a:rPr lang="en-US"/>
              <a:t>,</a:t>
            </a:r>
            <a:r>
              <a:rPr lang="ro-RO"/>
              <a:t> for facial landmark detection</a:t>
            </a:r>
            <a:r>
              <a:rPr lang="en-US"/>
              <a:t> </a:t>
            </a:r>
            <a:r>
              <a:rPr lang="ro-RO"/>
              <a:t>and tracking. </a:t>
            </a:r>
            <a:r>
              <a:rPr lang="en-US"/>
              <a:t>(</a:t>
            </a:r>
            <a:r>
              <a:rPr lang="ro-RO"/>
              <a:t>instance of a Constrained Local Model (</a:t>
            </a:r>
            <a:r>
              <a:rPr lang="ro-RO" b="1"/>
              <a:t>CLM</a:t>
            </a:r>
            <a:r>
              <a:rPr lang="ro-RO"/>
              <a:t>)</a:t>
            </a:r>
            <a:r>
              <a:rPr lang="en-US"/>
              <a:t>):</a:t>
            </a:r>
          </a:p>
          <a:p>
            <a:pPr lvl="1"/>
            <a:r>
              <a:rPr lang="en-US" b="1"/>
              <a:t>PDM</a:t>
            </a:r>
            <a:r>
              <a:rPr lang="en-US"/>
              <a:t> - </a:t>
            </a:r>
            <a:r>
              <a:rPr lang="ro-RO"/>
              <a:t>Point Distribution Model</a:t>
            </a:r>
            <a:r>
              <a:rPr lang="en-US"/>
              <a:t> (captures landmark shape variations)</a:t>
            </a:r>
          </a:p>
          <a:p>
            <a:pPr lvl="1"/>
            <a:r>
              <a:rPr lang="en-US" b="1"/>
              <a:t>patch experts (</a:t>
            </a:r>
            <a:r>
              <a:rPr lang="en-US"/>
              <a:t>capture local appearance variations of each landmark)</a:t>
            </a:r>
          </a:p>
          <a:p>
            <a:r>
              <a:rPr lang="ro-RO" b="1"/>
              <a:t>LK-SVM</a:t>
            </a:r>
            <a:r>
              <a:rPr lang="en-US"/>
              <a:t> - </a:t>
            </a:r>
            <a:r>
              <a:rPr lang="ro-RO"/>
              <a:t>Linear Kernel Support Vector Machine</a:t>
            </a:r>
          </a:p>
          <a:p>
            <a:pPr lvl="1"/>
            <a:r>
              <a:rPr lang="en-US"/>
              <a:t>for </a:t>
            </a:r>
            <a:r>
              <a:rPr lang="ro-RO"/>
              <a:t>AU presence prediction</a:t>
            </a:r>
            <a:r>
              <a:rPr lang="en-US"/>
              <a:t> and intensity</a:t>
            </a:r>
            <a:endParaRPr lang="ro-RO"/>
          </a:p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21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17756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Classifier – Neural Netwok- CNTK</a:t>
            </a:r>
            <a:endParaRPr lang="ro-RO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/>
              <a:t>Computational Network Toolkit</a:t>
            </a:r>
            <a:r>
              <a:rPr lang="en-US"/>
              <a:t> (</a:t>
            </a:r>
            <a:r>
              <a:rPr lang="ro-RO" b="1"/>
              <a:t>CNTK</a:t>
            </a:r>
            <a:r>
              <a:rPr lang="en-US" b="1"/>
              <a:t>)</a:t>
            </a:r>
            <a:r>
              <a:rPr lang="ro-RO"/>
              <a:t> </a:t>
            </a:r>
            <a:endParaRPr lang="en-US"/>
          </a:p>
          <a:p>
            <a:r>
              <a:rPr lang="ro-RO"/>
              <a:t>Kitul permite configurarea si crearea a diverse tipuri de retele</a:t>
            </a:r>
            <a:r>
              <a:rPr lang="en-US"/>
              <a:t>:</a:t>
            </a:r>
          </a:p>
          <a:p>
            <a:pPr lvl="1"/>
            <a:r>
              <a:rPr lang="ro-RO"/>
              <a:t>Deep Neural Networks (DNNs) </a:t>
            </a:r>
          </a:p>
          <a:p>
            <a:pPr lvl="1"/>
            <a:r>
              <a:rPr lang="ro-RO"/>
              <a:t>Recurrent Neural Networks (RNNs) </a:t>
            </a:r>
          </a:p>
          <a:p>
            <a:pPr lvl="1"/>
            <a:r>
              <a:rPr lang="en-US"/>
              <a:t>Long Short Term Memory networks (LSTMs) </a:t>
            </a:r>
          </a:p>
          <a:p>
            <a:pPr lvl="1"/>
            <a:r>
              <a:rPr lang="ro-RO"/>
              <a:t>Convolutional Neural Networks (CNNs) </a:t>
            </a:r>
          </a:p>
          <a:p>
            <a:pPr lvl="1"/>
            <a:r>
              <a:rPr lang="en-US"/>
              <a:t>Deep Structured Semantic Models (DSSMs) </a:t>
            </a:r>
          </a:p>
          <a:p>
            <a:r>
              <a:rPr lang="ro-RO"/>
              <a:t>Rularea se poate face pe CPU si/sau GPU (utilizeaza librarii specifice NVIDIA).</a:t>
            </a:r>
            <a:endParaRPr lang="en-US"/>
          </a:p>
          <a:p>
            <a:r>
              <a:rPr lang="ro-RO"/>
              <a:t>Kitul permite antrenarea si testarea retelei.</a:t>
            </a:r>
          </a:p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22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89613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Propunere pentru Neural Network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input layer: AU (43)</a:t>
            </a:r>
          </a:p>
          <a:p>
            <a:r>
              <a:rPr lang="en-US"/>
              <a:t>hidden layers: 1 – 2</a:t>
            </a:r>
          </a:p>
          <a:p>
            <a:r>
              <a:rPr lang="en-US"/>
              <a:t>out layer: Universal Emotions (6)</a:t>
            </a:r>
          </a:p>
          <a:p>
            <a:r>
              <a:rPr lang="en-US"/>
              <a:t>activation function: sigmoid</a:t>
            </a:r>
          </a:p>
          <a:p>
            <a:r>
              <a:rPr lang="en-US"/>
              <a:t>parameters: learnig rate, momentum, sigmoid constant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23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19943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Bibliografie</a:t>
            </a:r>
            <a:endParaRPr lang="ro-RO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825625"/>
            <a:ext cx="10927080" cy="4351338"/>
          </a:xfrm>
        </p:spPr>
        <p:txBody>
          <a:bodyPr/>
          <a:lstStyle/>
          <a:p>
            <a:r>
              <a:rPr lang="ro-RO" sz="2400">
                <a:hlinkClick r:id="rId2"/>
              </a:rPr>
              <a:t>http://www.ifp.illinois.edu/~iracohen/publications/icpr02.pdf</a:t>
            </a:r>
            <a:endParaRPr lang="en-US" sz="2400"/>
          </a:p>
          <a:p>
            <a:r>
              <a:rPr lang="ro-RO" sz="2400">
                <a:hlinkClick r:id="rId3"/>
              </a:rPr>
              <a:t>http://www.sciencedirect.com/science/article/pii/S107731420300081X</a:t>
            </a:r>
            <a:endParaRPr lang="en-US" sz="2400"/>
          </a:p>
          <a:p>
            <a:r>
              <a:rPr lang="ro-RO" sz="2400">
                <a:hlinkClick r:id="rId4"/>
              </a:rPr>
              <a:t>http://www2.units.it/ipl/students_area/imm2/files/Numerical_Recipes.pdf</a:t>
            </a:r>
            <a:endParaRPr lang="en-US" sz="2400"/>
          </a:p>
          <a:p>
            <a:r>
              <a:rPr lang="ro-RO" sz="2400" u="sng">
                <a:hlinkClick r:id="rId5"/>
              </a:rPr>
              <a:t>https://github.com/Microsoft/CNTK/wiki/CNTK-Binary-Download-and-Configuration</a:t>
            </a:r>
            <a:endParaRPr lang="ro-RO" sz="2400"/>
          </a:p>
          <a:p>
            <a:r>
              <a:rPr lang="ro-RO" sz="2400">
                <a:hlinkClick r:id="rId6"/>
              </a:rPr>
              <a:t>https://en.wikipedia.org/wiki/Facial_Action_Coding_System</a:t>
            </a:r>
            <a:endParaRPr lang="en-US" sz="2400"/>
          </a:p>
          <a:p>
            <a:r>
              <a:rPr lang="en-US" sz="2400">
                <a:hlinkClick r:id="rId7"/>
              </a:rPr>
              <a:t>http://www.consortium.ri.cmu.edu/ckagree/</a:t>
            </a:r>
            <a:endParaRPr lang="en-US" sz="2400"/>
          </a:p>
          <a:p>
            <a:r>
              <a:rPr lang="en-US" sz="2400">
                <a:hlinkClick r:id="rId8"/>
              </a:rPr>
              <a:t>https://github.com/TadasBaltrusaitis/OpenFace/wiki</a:t>
            </a:r>
            <a:endParaRPr lang="en-US" sz="2400"/>
          </a:p>
          <a:p>
            <a:r>
              <a:rPr lang="en-US" sz="2400">
                <a:hlinkClick r:id="rId9"/>
              </a:rPr>
              <a:t>http://www.cl.cam.ac.uk/research/rainbow/projects/openface/</a:t>
            </a:r>
            <a:endParaRPr lang="en-US" sz="2400"/>
          </a:p>
          <a:p>
            <a:pPr marL="0" indent="0">
              <a:buNone/>
            </a:pPr>
            <a:endParaRPr lang="en-US" sz="1800"/>
          </a:p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702-9DCC-4CB5-B871-120D8657BE53}" type="slidenum">
              <a:rPr lang="ro-RO" smtClean="0"/>
              <a:t>24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337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494D36-E779-4CBC-82A4-F9D0455762DA}" type="slidenum">
              <a:rPr lang="ro-RO" altLang="ro-RO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o-RO" altLang="ro-RO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188913"/>
            <a:ext cx="8229600" cy="1143000"/>
          </a:xfrm>
        </p:spPr>
        <p:txBody>
          <a:bodyPr/>
          <a:lstStyle/>
          <a:p>
            <a:pPr eaLnBrk="1" hangingPunct="1"/>
            <a:r>
              <a:rPr lang="ro-RO" altLang="ro-RO" b="1"/>
              <a:t>Procesarea datelor in neuron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4144964" y="1989138"/>
            <a:ext cx="3832225" cy="620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ro-RO" sz="1800" b="1"/>
              <a:t>Propagation function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ro-RO" sz="1600"/>
              <a:t>(</a:t>
            </a:r>
            <a:r>
              <a:rPr lang="en-US" altLang="ro-RO" sz="1600"/>
              <a:t>uzual: </a:t>
            </a:r>
            <a:r>
              <a:rPr lang="ro-RO" altLang="ro-RO" sz="1600"/>
              <a:t>suma ponderata</a:t>
            </a:r>
            <a:r>
              <a:rPr lang="en-US" altLang="ro-RO" sz="1600"/>
              <a:t> - </a:t>
            </a:r>
            <a:r>
              <a:rPr lang="ro-RO" altLang="ro-RO" sz="1600" i="1"/>
              <a:t>weighted sum</a:t>
            </a:r>
            <a:r>
              <a:rPr lang="ro-RO" altLang="ro-RO" sz="1600"/>
              <a:t>)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4943476" y="3429001"/>
            <a:ext cx="22637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ro-RO" sz="1800" b="1"/>
              <a:t>Activation function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ro-RO" sz="1800" b="1"/>
              <a:t>(threshold </a:t>
            </a:r>
            <a:r>
              <a:rPr lang="ro-RO" altLang="ro-RO" sz="1800" b="1">
                <a:latin typeface="Symbol" panose="05050102010706020507" pitchFamily="18" charset="2"/>
              </a:rPr>
              <a:t>Q</a:t>
            </a:r>
            <a:r>
              <a:rPr lang="ro-RO" altLang="ro-RO" sz="1800" b="1" baseline="-25000"/>
              <a:t>j</a:t>
            </a:r>
            <a:r>
              <a:rPr lang="ro-RO" altLang="ro-RO" sz="1800" b="1"/>
              <a:t>)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4933950" y="5013326"/>
            <a:ext cx="2408238" cy="620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ro-RO" sz="1800" b="1"/>
              <a:t>Output function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ro-RO" sz="1600"/>
              <a:t>(</a:t>
            </a:r>
            <a:r>
              <a:rPr lang="en-US" altLang="ro-RO" sz="1600"/>
              <a:t>uzual:</a:t>
            </a:r>
            <a:r>
              <a:rPr lang="ro-RO" altLang="ro-RO" sz="1600"/>
              <a:t> functia identitate)</a:t>
            </a:r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>
            <a:off x="5519739" y="1268414"/>
            <a:ext cx="5048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o-RO"/>
          </a:p>
        </p:txBody>
      </p:sp>
      <p:sp>
        <p:nvSpPr>
          <p:cNvPr id="9224" name="Line 10"/>
          <p:cNvSpPr>
            <a:spLocks noChangeShapeType="1"/>
          </p:cNvSpPr>
          <p:nvPr/>
        </p:nvSpPr>
        <p:spPr bwMode="auto">
          <a:xfrm flipH="1">
            <a:off x="6096001" y="1268414"/>
            <a:ext cx="5048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o-RO"/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5087939" y="1484313"/>
            <a:ext cx="344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1800"/>
              <a:t>o</a:t>
            </a:r>
            <a:r>
              <a:rPr lang="ro-RO" altLang="ro-RO" sz="1800" baseline="-25000"/>
              <a:t>i</a:t>
            </a:r>
            <a:endParaRPr lang="ro-RO" altLang="ro-RO" sz="1800"/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2424113" y="1484313"/>
            <a:ext cx="2622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1600"/>
              <a:t>intari date de la alti neuroni</a:t>
            </a: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6743700" y="1412876"/>
            <a:ext cx="458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1800"/>
              <a:t>w</a:t>
            </a:r>
            <a:r>
              <a:rPr lang="ro-RO" altLang="ro-RO" sz="1800" baseline="-25000"/>
              <a:t>i,j</a:t>
            </a:r>
            <a:endParaRPr lang="ro-RO" altLang="ro-RO" sz="1800"/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248526" y="1484313"/>
            <a:ext cx="1954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1600"/>
              <a:t>ponderari conexiuni</a:t>
            </a:r>
          </a:p>
        </p:txBody>
      </p:sp>
      <p:sp>
        <p:nvSpPr>
          <p:cNvPr id="9229" name="Line 16"/>
          <p:cNvSpPr>
            <a:spLocks noChangeShapeType="1"/>
          </p:cNvSpPr>
          <p:nvPr/>
        </p:nvSpPr>
        <p:spPr bwMode="auto">
          <a:xfrm>
            <a:off x="6096000" y="26368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o-RO"/>
          </a:p>
        </p:txBody>
      </p:sp>
      <p:sp>
        <p:nvSpPr>
          <p:cNvPr id="9230" name="Text Box 17"/>
          <p:cNvSpPr txBox="1">
            <a:spLocks noChangeArrowheads="1"/>
          </p:cNvSpPr>
          <p:nvPr/>
        </p:nvSpPr>
        <p:spPr bwMode="auto">
          <a:xfrm>
            <a:off x="5232400" y="2852738"/>
            <a:ext cx="534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1800"/>
              <a:t>net</a:t>
            </a:r>
            <a:r>
              <a:rPr lang="ro-RO" altLang="ro-RO" sz="1800" baseline="-25000"/>
              <a:t>j</a:t>
            </a:r>
            <a:endParaRPr lang="ro-RO" altLang="ro-RO" sz="1800"/>
          </a:p>
        </p:txBody>
      </p:sp>
      <p:sp>
        <p:nvSpPr>
          <p:cNvPr id="9231" name="Text Box 18"/>
          <p:cNvSpPr txBox="1">
            <a:spLocks noChangeArrowheads="1"/>
          </p:cNvSpPr>
          <p:nvPr/>
        </p:nvSpPr>
        <p:spPr bwMode="auto">
          <a:xfrm>
            <a:off x="6383338" y="2852738"/>
            <a:ext cx="154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1800"/>
              <a:t>network input</a:t>
            </a:r>
          </a:p>
        </p:txBody>
      </p:sp>
      <p:sp>
        <p:nvSpPr>
          <p:cNvPr id="9232" name="Line 19"/>
          <p:cNvSpPr>
            <a:spLocks noChangeShapeType="1"/>
          </p:cNvSpPr>
          <p:nvPr/>
        </p:nvSpPr>
        <p:spPr bwMode="auto">
          <a:xfrm>
            <a:off x="6096000" y="4076701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o-RO"/>
          </a:p>
        </p:txBody>
      </p:sp>
      <p:sp>
        <p:nvSpPr>
          <p:cNvPr id="9233" name="Text Box 20"/>
          <p:cNvSpPr txBox="1">
            <a:spLocks noChangeArrowheads="1"/>
          </p:cNvSpPr>
          <p:nvPr/>
        </p:nvSpPr>
        <p:spPr bwMode="auto">
          <a:xfrm>
            <a:off x="5519739" y="4437063"/>
            <a:ext cx="344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1800"/>
              <a:t>a</a:t>
            </a:r>
            <a:r>
              <a:rPr lang="ro-RO" altLang="ro-RO" sz="1800" baseline="-25000"/>
              <a:t>j</a:t>
            </a:r>
            <a:endParaRPr lang="ro-RO" altLang="ro-RO" sz="1800"/>
          </a:p>
        </p:txBody>
      </p:sp>
      <p:sp>
        <p:nvSpPr>
          <p:cNvPr id="9234" name="Text Box 21"/>
          <p:cNvSpPr txBox="1">
            <a:spLocks noChangeArrowheads="1"/>
          </p:cNvSpPr>
          <p:nvPr/>
        </p:nvSpPr>
        <p:spPr bwMode="auto">
          <a:xfrm>
            <a:off x="6383338" y="4437063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1800"/>
              <a:t>activation</a:t>
            </a:r>
          </a:p>
        </p:txBody>
      </p:sp>
      <p:sp>
        <p:nvSpPr>
          <p:cNvPr id="9235" name="Line 22"/>
          <p:cNvSpPr>
            <a:spLocks noChangeShapeType="1"/>
          </p:cNvSpPr>
          <p:nvPr/>
        </p:nvSpPr>
        <p:spPr bwMode="auto">
          <a:xfrm flipH="1">
            <a:off x="5448300" y="5661026"/>
            <a:ext cx="6477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o-RO"/>
          </a:p>
        </p:txBody>
      </p:sp>
      <p:sp>
        <p:nvSpPr>
          <p:cNvPr id="9236" name="Line 23"/>
          <p:cNvSpPr>
            <a:spLocks noChangeShapeType="1"/>
          </p:cNvSpPr>
          <p:nvPr/>
        </p:nvSpPr>
        <p:spPr bwMode="auto">
          <a:xfrm>
            <a:off x="6167438" y="5661026"/>
            <a:ext cx="5762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o-RO"/>
          </a:p>
        </p:txBody>
      </p:sp>
      <p:sp>
        <p:nvSpPr>
          <p:cNvPr id="9237" name="Text Box 24"/>
          <p:cNvSpPr txBox="1">
            <a:spLocks noChangeArrowheads="1"/>
          </p:cNvSpPr>
          <p:nvPr/>
        </p:nvSpPr>
        <p:spPr bwMode="auto">
          <a:xfrm>
            <a:off x="5880100" y="1196976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ro-RO" sz="1800" b="1"/>
              <a:t>...</a:t>
            </a:r>
          </a:p>
        </p:txBody>
      </p:sp>
      <p:sp>
        <p:nvSpPr>
          <p:cNvPr id="9238" name="Text Box 25"/>
          <p:cNvSpPr txBox="1">
            <a:spLocks noChangeArrowheads="1"/>
          </p:cNvSpPr>
          <p:nvPr/>
        </p:nvSpPr>
        <p:spPr bwMode="auto">
          <a:xfrm>
            <a:off x="5880100" y="6092826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ro-RO" sz="1800" b="1"/>
              <a:t>...</a:t>
            </a:r>
          </a:p>
        </p:txBody>
      </p:sp>
      <p:sp>
        <p:nvSpPr>
          <p:cNvPr id="9239" name="Text Box 26"/>
          <p:cNvSpPr txBox="1">
            <a:spLocks noChangeArrowheads="1"/>
          </p:cNvSpPr>
          <p:nvPr/>
        </p:nvSpPr>
        <p:spPr bwMode="auto">
          <a:xfrm>
            <a:off x="5159375" y="5949951"/>
            <a:ext cx="344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1800"/>
              <a:t>o</a:t>
            </a:r>
            <a:r>
              <a:rPr lang="ro-RO" altLang="ro-RO" sz="1800" baseline="-25000"/>
              <a:t>i</a:t>
            </a:r>
            <a:endParaRPr lang="ro-RO" altLang="ro-RO" sz="1800"/>
          </a:p>
        </p:txBody>
      </p:sp>
      <p:sp>
        <p:nvSpPr>
          <p:cNvPr id="9240" name="Text Box 27"/>
          <p:cNvSpPr txBox="1">
            <a:spLocks noChangeArrowheads="1"/>
          </p:cNvSpPr>
          <p:nvPr/>
        </p:nvSpPr>
        <p:spPr bwMode="auto">
          <a:xfrm>
            <a:off x="6888163" y="5949950"/>
            <a:ext cx="26463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1600"/>
              <a:t>iesir</a:t>
            </a:r>
            <a:r>
              <a:rPr lang="en-US" altLang="ro-RO" sz="1600"/>
              <a:t>e</a:t>
            </a:r>
            <a:r>
              <a:rPr lang="ro-RO" altLang="ro-RO" sz="1600"/>
              <a:t> date spre alti neuroni</a:t>
            </a:r>
          </a:p>
        </p:txBody>
      </p:sp>
    </p:spTree>
    <p:extLst>
      <p:ext uri="{BB962C8B-B14F-4D97-AF65-F5344CB8AC3E}">
        <p14:creationId xmlns:p14="http://schemas.microsoft.com/office/powerpoint/2010/main" val="393859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B944BC-E113-4B46-AF84-BCED26C094B5}" type="slidenum">
              <a:rPr lang="ro-RO" altLang="ro-RO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o-RO" altLang="ro-RO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altLang="ro-RO" b="1"/>
              <a:t>Propagation function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o-RO" altLang="ro-RO"/>
              <a:t>net</a:t>
            </a:r>
            <a:r>
              <a:rPr lang="ro-RO" altLang="ro-RO" baseline="-25000"/>
              <a:t>j</a:t>
            </a:r>
            <a:r>
              <a:rPr lang="ro-RO" altLang="ro-RO"/>
              <a:t> = f</a:t>
            </a:r>
            <a:r>
              <a:rPr lang="ro-RO" altLang="ro-RO" baseline="-25000"/>
              <a:t>prop</a:t>
            </a:r>
            <a:r>
              <a:rPr lang="ro-RO" altLang="ro-RO"/>
              <a:t>(o</a:t>
            </a:r>
            <a:r>
              <a:rPr lang="ro-RO" altLang="ro-RO" baseline="-25000"/>
              <a:t>i1</a:t>
            </a:r>
            <a:r>
              <a:rPr lang="ro-RO" altLang="ro-RO"/>
              <a:t>, ... o</a:t>
            </a:r>
            <a:r>
              <a:rPr lang="ro-RO" altLang="ro-RO" baseline="-25000"/>
              <a:t>in</a:t>
            </a:r>
            <a:r>
              <a:rPr lang="ro-RO" altLang="ro-RO"/>
              <a:t> , w</a:t>
            </a:r>
            <a:r>
              <a:rPr lang="ro-RO" altLang="ro-RO" baseline="-25000"/>
              <a:t>i1,j</a:t>
            </a:r>
            <a:r>
              <a:rPr lang="ro-RO" altLang="ro-RO"/>
              <a:t>, ... w</a:t>
            </a:r>
            <a:r>
              <a:rPr lang="ro-RO" altLang="ro-RO" baseline="-25000"/>
              <a:t>in,j</a:t>
            </a:r>
            <a:r>
              <a:rPr lang="ro-RO" altLang="ro-RO"/>
              <a:t>)</a:t>
            </a:r>
          </a:p>
          <a:p>
            <a:pPr eaLnBrk="1" hangingPunct="1"/>
            <a:endParaRPr lang="ro-RO" altLang="ro-RO"/>
          </a:p>
          <a:p>
            <a:pPr eaLnBrk="1" hangingPunct="1"/>
            <a:endParaRPr lang="ro-RO" altLang="ro-RO"/>
          </a:p>
          <a:p>
            <a:pPr eaLnBrk="1" hangingPunct="1"/>
            <a:r>
              <a:rPr lang="ro-RO" altLang="ro-RO"/>
              <a:t>suma ponderata</a:t>
            </a:r>
            <a:r>
              <a:rPr lang="en-US" altLang="ro-RO"/>
              <a:t> (</a:t>
            </a:r>
            <a:r>
              <a:rPr lang="en-US" altLang="ro-RO" i="1"/>
              <a:t>weighted sum</a:t>
            </a:r>
            <a:r>
              <a:rPr lang="en-US" altLang="ro-RO"/>
              <a:t>)</a:t>
            </a:r>
            <a:endParaRPr lang="en-US" altLang="ro-RO" sz="2000"/>
          </a:p>
          <a:p>
            <a:pPr lvl="1" eaLnBrk="1" hangingPunct="1"/>
            <a:r>
              <a:rPr lang="ro-RO" altLang="ro-RO" sz="1800"/>
              <a:t>cea mai populara</a:t>
            </a:r>
            <a:r>
              <a:rPr lang="ro-RO" altLang="ro-RO"/>
              <a:t>:</a:t>
            </a:r>
          </a:p>
          <a:p>
            <a:pPr lvl="1" eaLnBrk="1" hangingPunct="1">
              <a:buFontTx/>
              <a:buNone/>
            </a:pPr>
            <a:r>
              <a:rPr lang="ro-RO" altLang="ro-RO" baseline="-25000"/>
              <a:t>			 </a:t>
            </a:r>
            <a:r>
              <a:rPr lang="ro-RO" altLang="ro-RO"/>
              <a:t>net</a:t>
            </a:r>
            <a:r>
              <a:rPr lang="ro-RO" altLang="ro-RO" baseline="-25000"/>
              <a:t>j</a:t>
            </a:r>
            <a:r>
              <a:rPr lang="ro-RO" altLang="ro-RO"/>
              <a:t> = </a:t>
            </a:r>
            <a:r>
              <a:rPr lang="ro-RO" altLang="ro-RO" sz="3200">
                <a:latin typeface="Symbol" panose="05050102010706020507" pitchFamily="18" charset="2"/>
              </a:rPr>
              <a:t>S</a:t>
            </a:r>
            <a:r>
              <a:rPr lang="en-US" altLang="ro-RO">
                <a:latin typeface="Symbol" panose="05050102010706020507" pitchFamily="18" charset="2"/>
              </a:rPr>
              <a:t>(o</a:t>
            </a:r>
            <a:r>
              <a:rPr lang="en-US" altLang="ro-RO" baseline="-25000"/>
              <a:t>i</a:t>
            </a:r>
            <a:r>
              <a:rPr lang="en-US" altLang="ro-RO"/>
              <a:t> * </a:t>
            </a:r>
            <a:r>
              <a:rPr lang="ro-RO" altLang="ro-RO"/>
              <a:t>w</a:t>
            </a:r>
            <a:r>
              <a:rPr lang="ro-RO" altLang="ro-RO" baseline="-25000"/>
              <a:t>i,j</a:t>
            </a:r>
            <a:r>
              <a:rPr lang="en-US" altLang="ro-RO"/>
              <a:t>)</a:t>
            </a:r>
            <a:endParaRPr lang="ro-RO" altLang="ro-RO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800601" y="4941889"/>
            <a:ext cx="576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ro-RO" sz="1800"/>
              <a:t>i</a:t>
            </a:r>
            <a:r>
              <a:rPr lang="en-US" altLang="ro-RO" sz="1800">
                <a:latin typeface="Symbol" panose="05050102010706020507" pitchFamily="18" charset="2"/>
              </a:rPr>
              <a:t>ÎI</a:t>
            </a:r>
            <a:endParaRPr lang="ro-RO" altLang="ro-RO" sz="1800">
              <a:latin typeface="Symbol" panose="05050102010706020507" pitchFamily="18" charset="2"/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079875" y="5734051"/>
            <a:ext cx="330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ro-RO" sz="1800" b="1"/>
              <a:t>de obicei este definita global</a:t>
            </a:r>
          </a:p>
        </p:txBody>
      </p:sp>
    </p:spTree>
    <p:extLst>
      <p:ext uri="{BB962C8B-B14F-4D97-AF65-F5344CB8AC3E}">
        <p14:creationId xmlns:p14="http://schemas.microsoft.com/office/powerpoint/2010/main" val="349542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14B7C0-E463-4C63-B5EF-CF91E5D26C17}" type="slidenum">
              <a:rPr lang="ro-RO" altLang="ro-RO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o-RO" altLang="ro-RO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altLang="ro-RO" b="1"/>
              <a:t>Activation </a:t>
            </a:r>
            <a:r>
              <a:rPr lang="en-US" altLang="ro-RO" b="1"/>
              <a:t>(transfer) </a:t>
            </a:r>
            <a:r>
              <a:rPr lang="ro-RO" altLang="ro-RO" b="1"/>
              <a:t>function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ro-RO"/>
              <a:t>reactia la valorile de intrare depinde de starea sa </a:t>
            </a:r>
            <a:r>
              <a:rPr lang="ro-RO" altLang="ro-RO"/>
              <a:t>curenta </a:t>
            </a:r>
            <a:r>
              <a:rPr lang="en-US" altLang="ro-RO"/>
              <a:t>de activare (</a:t>
            </a:r>
            <a:r>
              <a:rPr lang="en-US" altLang="ro-RO" i="1"/>
              <a:t>activation state</a:t>
            </a:r>
            <a:r>
              <a:rPr lang="en-US" altLang="ro-RO"/>
              <a:t>) a</a:t>
            </a:r>
            <a:r>
              <a:rPr lang="en-US" altLang="ro-RO" baseline="-25000"/>
              <a:t>j</a:t>
            </a:r>
            <a:r>
              <a:rPr lang="en-US" altLang="ro-RO"/>
              <a:t> si de valoarea de prag (</a:t>
            </a:r>
            <a:r>
              <a:rPr lang="en-US" altLang="ro-RO" i="1"/>
              <a:t>threshold</a:t>
            </a:r>
            <a:r>
              <a:rPr lang="en-US" altLang="ro-RO"/>
              <a:t>) </a:t>
            </a:r>
            <a:r>
              <a:rPr lang="en-US" altLang="ro-RO">
                <a:latin typeface="Symbol" panose="05050102010706020507" pitchFamily="18" charset="2"/>
              </a:rPr>
              <a:t>Q</a:t>
            </a:r>
            <a:r>
              <a:rPr lang="en-US" altLang="ro-RO" baseline="-25000"/>
              <a:t>j</a:t>
            </a:r>
          </a:p>
          <a:p>
            <a:pPr lvl="2"/>
            <a:r>
              <a:rPr lang="en-US" altLang="ro-RO" sz="3000"/>
              <a:t>a</a:t>
            </a:r>
            <a:r>
              <a:rPr lang="ro-RO" altLang="ro-RO" sz="3000" baseline="-25000"/>
              <a:t>j</a:t>
            </a:r>
            <a:r>
              <a:rPr lang="ro-RO" altLang="ro-RO" sz="3000"/>
              <a:t>(t) = f</a:t>
            </a:r>
            <a:r>
              <a:rPr lang="ro-RO" altLang="ro-RO" sz="3000" baseline="-25000"/>
              <a:t>act</a:t>
            </a:r>
            <a:r>
              <a:rPr lang="ro-RO" altLang="ro-RO" sz="3000"/>
              <a:t>(net</a:t>
            </a:r>
            <a:r>
              <a:rPr lang="ro-RO" altLang="ro-RO" sz="3000" baseline="-25000"/>
              <a:t>j</a:t>
            </a:r>
            <a:r>
              <a:rPr lang="ro-RO" altLang="ro-RO" sz="3000"/>
              <a:t>(t), a</a:t>
            </a:r>
            <a:r>
              <a:rPr lang="ro-RO" altLang="ro-RO" sz="3000" baseline="-25000"/>
              <a:t>j</a:t>
            </a:r>
            <a:r>
              <a:rPr lang="ro-RO" altLang="ro-RO" sz="3000"/>
              <a:t>(t-1), </a:t>
            </a:r>
            <a:r>
              <a:rPr lang="ro-RO" altLang="ro-RO" sz="3000">
                <a:latin typeface="Symbol" panose="05050102010706020507" pitchFamily="18" charset="2"/>
              </a:rPr>
              <a:t>Q</a:t>
            </a:r>
            <a:r>
              <a:rPr lang="ro-RO" altLang="ro-RO" sz="3000" baseline="-25000"/>
              <a:t>j+</a:t>
            </a:r>
            <a:r>
              <a:rPr lang="ro-RO" altLang="ro-RO" sz="3000"/>
              <a:t>)</a:t>
            </a:r>
            <a:endParaRPr lang="en-US" altLang="ro-RO" sz="3000" baseline="-25000"/>
          </a:p>
          <a:p>
            <a:pPr eaLnBrk="1" hangingPunct="1"/>
            <a:r>
              <a:rPr lang="en-US" altLang="ro-RO" sz="3200"/>
              <a:t>Functii de activare:</a:t>
            </a:r>
          </a:p>
          <a:p>
            <a:pPr lvl="1"/>
            <a:r>
              <a:rPr lang="ro-RO" altLang="ro-RO"/>
              <a:t>Hyperbolic tangent</a:t>
            </a:r>
            <a:r>
              <a:rPr lang="en-US" altLang="ro-RO"/>
              <a:t> function</a:t>
            </a:r>
          </a:p>
          <a:p>
            <a:pPr lvl="1"/>
            <a:r>
              <a:rPr lang="ro-RO" altLang="ro-RO"/>
              <a:t>Fermi function ( logistic function</a:t>
            </a:r>
            <a:r>
              <a:rPr lang="en-US" altLang="ro-RO"/>
              <a:t>, sigmoid fnc</a:t>
            </a:r>
            <a:r>
              <a:rPr lang="ro-RO" altLang="ro-RO"/>
              <a:t>)</a:t>
            </a:r>
          </a:p>
          <a:p>
            <a:pPr lvl="1"/>
            <a:r>
              <a:rPr lang="ro-RO" altLang="ro-RO"/>
              <a:t>Softmax Function</a:t>
            </a:r>
            <a:endParaRPr lang="en-US" altLang="ro-RO"/>
          </a:p>
          <a:p>
            <a:pPr lvl="1"/>
            <a:r>
              <a:rPr lang="ro-RO" altLang="ro-RO"/>
              <a:t>Stochastic activation function</a:t>
            </a:r>
          </a:p>
          <a:p>
            <a:endParaRPr lang="en-US" altLang="ro-RO"/>
          </a:p>
          <a:p>
            <a:pPr eaLnBrk="1" hangingPunct="1">
              <a:buFontTx/>
              <a:buNone/>
            </a:pPr>
            <a:r>
              <a:rPr lang="ro-RO" altLang="ro-RO"/>
              <a:t>			</a:t>
            </a:r>
            <a:endParaRPr lang="en-US" altLang="ro-RO"/>
          </a:p>
          <a:p>
            <a:pPr eaLnBrk="1" hangingPunct="1">
              <a:buFontTx/>
              <a:buNone/>
            </a:pPr>
            <a:endParaRPr lang="ro-RO" altLang="ro-RO"/>
          </a:p>
          <a:p>
            <a:pPr eaLnBrk="1" hangingPunct="1">
              <a:buFontTx/>
              <a:buNone/>
            </a:pPr>
            <a:r>
              <a:rPr lang="ro-RO" altLang="ro-RO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001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22F553-399E-4F4E-80AB-B2C1129A37B8}" type="slidenum">
              <a:rPr lang="ro-RO" altLang="ro-RO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o-RO" altLang="ro-RO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87339"/>
            <a:ext cx="8077200" cy="803275"/>
          </a:xfrm>
        </p:spPr>
        <p:txBody>
          <a:bodyPr/>
          <a:lstStyle/>
          <a:p>
            <a:pPr eaLnBrk="1" hangingPunct="1"/>
            <a:r>
              <a:rPr lang="ro-RO" altLang="ro-RO" b="1"/>
              <a:t>Topologii ale retelelor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337" y="1341438"/>
            <a:ext cx="8229600" cy="2087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o-RO" altLang="ro-RO" b="1"/>
              <a:t>Retele nerecur</a:t>
            </a:r>
            <a:r>
              <a:rPr lang="en-US" altLang="ro-RO" b="1"/>
              <a:t>ente</a:t>
            </a:r>
            <a:r>
              <a:rPr lang="ro-RO" altLang="ro-RO" b="1"/>
              <a:t> (</a:t>
            </a:r>
            <a:r>
              <a:rPr lang="ro-RO" altLang="ro-RO" b="1" i="1"/>
              <a:t>feedforward networks</a:t>
            </a:r>
            <a:r>
              <a:rPr lang="ro-RO" altLang="ro-RO" b="1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ro-RO" altLang="ro-RO" sz="1800"/>
              <a:t>straturi (</a:t>
            </a:r>
            <a:r>
              <a:rPr lang="ro-RO" altLang="ro-RO" sz="1800" i="1"/>
              <a:t>layers</a:t>
            </a:r>
            <a:r>
              <a:rPr lang="ro-RO" altLang="ro-RO" sz="1800"/>
              <a:t>):</a:t>
            </a:r>
          </a:p>
          <a:p>
            <a:pPr lvl="2" eaLnBrk="1" hangingPunct="1">
              <a:lnSpc>
                <a:spcPct val="90000"/>
              </a:lnSpc>
            </a:pPr>
            <a:r>
              <a:rPr lang="ro-RO" altLang="ro-RO" sz="1800"/>
              <a:t>strat de intrare (</a:t>
            </a:r>
            <a:r>
              <a:rPr lang="ro-RO" altLang="ro-RO" sz="1800" i="1"/>
              <a:t>input layer</a:t>
            </a:r>
            <a:r>
              <a:rPr lang="ro-RO" altLang="ro-RO" sz="180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ro-RO" altLang="ro-RO" sz="1800"/>
              <a:t>n straturi de procesare ascunse (</a:t>
            </a:r>
            <a:r>
              <a:rPr lang="ro-RO" altLang="ro-RO" sz="1800" i="1"/>
              <a:t>hidden layers</a:t>
            </a:r>
            <a:r>
              <a:rPr lang="ro-RO" altLang="ro-RO" sz="180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ro-RO" altLang="ro-RO" sz="1800"/>
              <a:t>strat de iesire (</a:t>
            </a:r>
            <a:r>
              <a:rPr lang="ro-RO" altLang="ro-RO" sz="1800" i="1"/>
              <a:t>output layer</a:t>
            </a:r>
            <a:r>
              <a:rPr lang="ro-RO" altLang="ro-RO" sz="1800"/>
              <a:t>)</a:t>
            </a:r>
            <a:endParaRPr lang="ro-RO" altLang="ro-RO" sz="1400"/>
          </a:p>
        </p:txBody>
      </p:sp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2" y="1481932"/>
            <a:ext cx="27432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8974365" y="849314"/>
            <a:ext cx="186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1800"/>
              <a:t>diagrama Hinton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5079500" y="3240189"/>
            <a:ext cx="2873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1200"/>
              <a:t>nerecursive: </a:t>
            </a:r>
            <a:r>
              <a:rPr lang="ro-RO" altLang="ro-RO" sz="1200"/>
              <a:t>numai deasupra diagonalei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901337" y="4476750"/>
            <a:ext cx="9372373" cy="1454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altLang="ro-RO" b="1"/>
              <a:t>Retele recurente (recurrent networks)</a:t>
            </a:r>
          </a:p>
          <a:p>
            <a:pPr lvl="2"/>
            <a:r>
              <a:rPr lang="ro-RO" altLang="ro-RO" b="1"/>
              <a:t>recurenta directa (self-reccurence)</a:t>
            </a:r>
            <a:r>
              <a:rPr lang="en-US" altLang="ro-RO" b="1"/>
              <a:t> </a:t>
            </a:r>
            <a:r>
              <a:rPr lang="ro-RO" altLang="ro-RO"/>
              <a:t> diagonala matricei W:  w</a:t>
            </a:r>
            <a:r>
              <a:rPr lang="ro-RO" altLang="ro-RO" baseline="-25000"/>
              <a:t>j,j</a:t>
            </a:r>
            <a:r>
              <a:rPr lang="ro-RO" altLang="ro-RO"/>
              <a:t> </a:t>
            </a:r>
            <a:r>
              <a:rPr lang="en-US" altLang="ro-RO" b="1">
                <a:latin typeface="Symbol" panose="05050102010706020507" pitchFamily="18" charset="2"/>
              </a:rPr>
              <a:t>¹</a:t>
            </a:r>
            <a:r>
              <a:rPr lang="ro-RO" altLang="ro-RO" b="1"/>
              <a:t> </a:t>
            </a:r>
            <a:r>
              <a:rPr lang="ro-RO" altLang="ro-RO"/>
              <a:t>0</a:t>
            </a:r>
          </a:p>
          <a:p>
            <a:pPr lvl="2"/>
            <a:r>
              <a:rPr lang="ro-RO" altLang="ro-RO" b="1"/>
              <a:t>recurenta indirecta (indirect reccurence)</a:t>
            </a:r>
            <a:r>
              <a:rPr lang="en-US" altLang="ro-RO" b="1"/>
              <a:t> </a:t>
            </a:r>
            <a:r>
              <a:rPr lang="ro-RO" altLang="ro-RO"/>
              <a:t>	- termeni </a:t>
            </a:r>
            <a:r>
              <a:rPr lang="en-US" altLang="ro-RO" b="1">
                <a:latin typeface="Symbol" panose="05050102010706020507" pitchFamily="18" charset="2"/>
              </a:rPr>
              <a:t>¹</a:t>
            </a:r>
            <a:r>
              <a:rPr lang="ro-RO" altLang="ro-RO" b="1"/>
              <a:t> </a:t>
            </a:r>
            <a:r>
              <a:rPr lang="ro-RO" altLang="ro-RO"/>
              <a:t>0 sub diagonala principala a matricei W</a:t>
            </a:r>
          </a:p>
        </p:txBody>
      </p:sp>
    </p:spTree>
    <p:extLst>
      <p:ext uri="{BB962C8B-B14F-4D97-AF65-F5344CB8AC3E}">
        <p14:creationId xmlns:p14="http://schemas.microsoft.com/office/powerpoint/2010/main" val="206742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0D4914-FC0A-4A19-9053-21431947B832}" type="slidenum">
              <a:rPr lang="ro-RO" altLang="ro-RO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o-RO" altLang="ro-RO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altLang="ro-RO" b="1"/>
              <a:t>Proceduri de invatare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o-RO" sz="2400" b="1"/>
              <a:t>Invatare supravegheata (</a:t>
            </a:r>
            <a:r>
              <a:rPr lang="en-US" altLang="ro-RO" sz="2400" b="1" i="1"/>
              <a:t>supervised learning</a:t>
            </a:r>
            <a:r>
              <a:rPr lang="en-US" altLang="ro-RO" sz="2400" b="1"/>
              <a:t>)</a:t>
            </a:r>
            <a:r>
              <a:rPr lang="en-US" altLang="ro-RO" sz="240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o-RO" sz="2000"/>
              <a:t>Antrenare (</a:t>
            </a:r>
            <a:r>
              <a:rPr lang="en-US" altLang="ro-RO" sz="2000" i="1"/>
              <a:t>training</a:t>
            </a:r>
            <a:r>
              <a:rPr lang="en-US" altLang="ro-RO" sz="2000"/>
              <a:t>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o-RO" sz="2400" b="1"/>
              <a:t>Invatare nesupravegheata (</a:t>
            </a:r>
            <a:r>
              <a:rPr lang="en-US" altLang="ro-RO" sz="2400" b="1" i="1"/>
              <a:t>unsupervised learning</a:t>
            </a:r>
            <a:r>
              <a:rPr lang="en-US" altLang="ro-RO" sz="2400" b="1"/>
              <a:t>)</a:t>
            </a:r>
            <a:r>
              <a:rPr lang="en-US" altLang="ro-RO" sz="2400"/>
              <a:t> </a:t>
            </a:r>
            <a:endParaRPr lang="ro-RO" altLang="ro-RO" sz="2400"/>
          </a:p>
          <a:p>
            <a:pPr lvl="1" eaLnBrk="1" hangingPunct="1">
              <a:lnSpc>
                <a:spcPct val="90000"/>
              </a:lnSpc>
            </a:pPr>
            <a:r>
              <a:rPr lang="en-US" altLang="ro-RO" sz="2000"/>
              <a:t>reteaua identific</a:t>
            </a:r>
            <a:r>
              <a:rPr lang="ro-RO" altLang="ro-RO" sz="2000"/>
              <a:t>a</a:t>
            </a:r>
            <a:r>
              <a:rPr lang="en-US" altLang="ro-RO" sz="2000"/>
              <a:t> patternuri similare pe care sa le clasifice in  categorii similare</a:t>
            </a:r>
            <a:r>
              <a:rPr lang="ro-RO" altLang="ro-RO" sz="200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o-RO" altLang="ro-RO" sz="2400" b="1"/>
              <a:t>Invatare semi-supravegheata (</a:t>
            </a:r>
            <a:r>
              <a:rPr lang="ro-RO" altLang="ro-RO" sz="2400" b="1" i="1"/>
              <a:t>semi-supervised learning</a:t>
            </a:r>
            <a:r>
              <a:rPr lang="ro-RO" altLang="ro-RO" sz="2400" b="1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ro-RO" altLang="ro-RO" sz="2000"/>
              <a:t>labeled data</a:t>
            </a:r>
          </a:p>
          <a:p>
            <a:pPr lvl="1" eaLnBrk="1" hangingPunct="1">
              <a:lnSpc>
                <a:spcPct val="90000"/>
              </a:lnSpc>
            </a:pPr>
            <a:r>
              <a:rPr lang="ro-RO" altLang="ro-RO" sz="2000"/>
              <a:t>unlabeled data</a:t>
            </a:r>
            <a:endParaRPr lang="en-US" altLang="ro-RO" sz="2000"/>
          </a:p>
        </p:txBody>
      </p:sp>
    </p:spTree>
    <p:extLst>
      <p:ext uri="{BB962C8B-B14F-4D97-AF65-F5344CB8AC3E}">
        <p14:creationId xmlns:p14="http://schemas.microsoft.com/office/powerpoint/2010/main" val="320121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6A8888-1B92-4B0A-8D5B-80992521A023}" type="slidenum">
              <a:rPr lang="ro-RO" altLang="ro-RO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o-RO" altLang="ro-RO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o-RO" sz="4000" b="1"/>
              <a:t>Invatare supravegheata (</a:t>
            </a:r>
            <a:r>
              <a:rPr lang="en-US" altLang="ro-RO" sz="4000" b="1" i="1"/>
              <a:t>supervised learning</a:t>
            </a:r>
            <a:r>
              <a:rPr lang="en-US" altLang="ro-RO" sz="4000" b="1"/>
              <a:t>)</a:t>
            </a:r>
            <a:r>
              <a:rPr lang="en-US" altLang="ro-RO" sz="4000"/>
              <a:t> </a:t>
            </a:r>
            <a:endParaRPr lang="ro-RO" altLang="ro-RO" sz="400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o-RO" sz="2400" b="1"/>
              <a:t>Antrenare (</a:t>
            </a:r>
            <a:r>
              <a:rPr lang="en-US" altLang="ro-RO" sz="2400" b="1" i="1"/>
              <a:t>training</a:t>
            </a:r>
            <a:r>
              <a:rPr lang="en-US" altLang="ro-RO" sz="2400" b="1"/>
              <a:t>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ro-RO" sz="1800"/>
              <a:t>P – trainig set – set finit de perechi (p,t) - </a:t>
            </a:r>
            <a:r>
              <a:rPr lang="en-US" altLang="ro-RO" sz="1800" b="1" i="1"/>
              <a:t>epoch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ro-RO" sz="1600"/>
              <a:t>p – vectorul de intrare (</a:t>
            </a:r>
            <a:r>
              <a:rPr lang="en-US" altLang="ro-RO" sz="1600" i="1"/>
              <a:t>input pattern</a:t>
            </a:r>
            <a:r>
              <a:rPr lang="en-US" altLang="ro-RO" sz="1600"/>
              <a:t>),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ro-RO" sz="1600"/>
              <a:t>t  - vectorul de iesire dorit (</a:t>
            </a:r>
            <a:r>
              <a:rPr lang="en-US" altLang="ro-RO" sz="1600" i="1"/>
              <a:t>training input</a:t>
            </a:r>
            <a:r>
              <a:rPr lang="en-US" altLang="ro-RO" sz="16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o-RO" sz="2400" b="1"/>
              <a:t>Etapele invatarii: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o-RO" sz="2000"/>
              <a:t>se aplica vectorul de intrare (</a:t>
            </a:r>
            <a:r>
              <a:rPr lang="ro-RO" altLang="ro-RO" sz="2000" i="1"/>
              <a:t>input pattern</a:t>
            </a:r>
            <a:r>
              <a:rPr lang="en-US" altLang="ro-RO" sz="200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o-RO" sz="2000"/>
              <a:t>datele de intrare se propaga prin retea pana se genereaza iesirea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o-RO" sz="2000"/>
              <a:t>se compara iesirea cu vectorul de iesire dorit (</a:t>
            </a:r>
            <a:r>
              <a:rPr lang="ro-RO" altLang="ro-RO" sz="2000" i="1"/>
              <a:t>teaching input</a:t>
            </a:r>
            <a:r>
              <a:rPr lang="en-US" altLang="ro-RO" sz="2000" i="1"/>
              <a:t>) </a:t>
            </a:r>
            <a:r>
              <a:rPr lang="en-US" altLang="ro-RO" sz="2000"/>
              <a:t>– se calculeza</a:t>
            </a:r>
            <a:r>
              <a:rPr lang="en-US" altLang="ro-RO" sz="2000" i="1"/>
              <a:t> </a:t>
            </a:r>
            <a:r>
              <a:rPr lang="en-US" altLang="ro-RO" sz="2000"/>
              <a:t>vectorul diferenta – </a:t>
            </a:r>
            <a:r>
              <a:rPr lang="en-US" altLang="ro-RO" sz="2000" b="1"/>
              <a:t>vectorul de eroare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o-RO" sz="2000"/>
              <a:t>se calculeza corectiile retelei in functie de vectorul de eroare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o-RO" sz="2000"/>
              <a:t>se aplica corectiile calculate la retea</a:t>
            </a:r>
            <a:endParaRPr lang="ro-RO" altLang="ro-RO" sz="2000"/>
          </a:p>
          <a:p>
            <a:pPr lvl="1" eaLnBrk="1" hangingPunct="1">
              <a:lnSpc>
                <a:spcPct val="90000"/>
              </a:lnSpc>
            </a:pPr>
            <a:r>
              <a:rPr lang="ro-RO" altLang="ro-RO" sz="2000"/>
              <a:t>cr</a:t>
            </a:r>
            <a:r>
              <a:rPr lang="en-US" altLang="ro-RO" sz="2000"/>
              <a:t>i</a:t>
            </a:r>
            <a:r>
              <a:rPr lang="ro-RO" altLang="ro-RO" sz="2000"/>
              <a:t>teriul de progres: eroarea patratica</a:t>
            </a:r>
            <a:r>
              <a:rPr lang="en-US" altLang="ro-RO" sz="2000"/>
              <a:t> </a:t>
            </a:r>
            <a:r>
              <a:rPr lang="ro-RO" altLang="ro-RO" sz="2000"/>
              <a:t>medie </a:t>
            </a:r>
            <a:r>
              <a:rPr lang="en-US" altLang="ro-RO" sz="2000"/>
              <a:t>(</a:t>
            </a:r>
            <a:r>
              <a:rPr lang="ro-RO" altLang="ro-RO" sz="2000"/>
              <a:t>uzual</a:t>
            </a:r>
            <a:r>
              <a:rPr lang="en-US" altLang="ro-RO" sz="200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ro-RO" altLang="ro-RO" sz="2000"/>
          </a:p>
        </p:txBody>
      </p:sp>
    </p:spTree>
    <p:extLst>
      <p:ext uri="{BB962C8B-B14F-4D97-AF65-F5344CB8AC3E}">
        <p14:creationId xmlns:p14="http://schemas.microsoft.com/office/powerpoint/2010/main" val="108495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D06687-D568-4EEF-AB8F-9070D24CFB95}" type="slidenum">
              <a:rPr lang="ro-RO" altLang="ro-RO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o-RO" altLang="ro-RO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o-RO" b="1"/>
              <a:t>Retele neurale - invatarea</a:t>
            </a:r>
            <a:endParaRPr lang="ro-RO" altLang="ro-RO" b="1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41438"/>
            <a:ext cx="8229600" cy="5111750"/>
          </a:xfrm>
        </p:spPr>
        <p:txBody>
          <a:bodyPr/>
          <a:lstStyle/>
          <a:p>
            <a:pPr eaLnBrk="1" hangingPunct="1"/>
            <a:r>
              <a:rPr lang="en-US" altLang="ro-RO" b="1"/>
              <a:t>Legea retro-propagarii erorii</a:t>
            </a:r>
            <a:r>
              <a:rPr lang="en-US" altLang="ro-RO"/>
              <a:t> (</a:t>
            </a:r>
            <a:r>
              <a:rPr lang="en-US" altLang="ro-RO" i="1"/>
              <a:t>backpropagation rule of error</a:t>
            </a:r>
            <a:r>
              <a:rPr lang="en-US" altLang="ro-RO"/>
              <a:t>)</a:t>
            </a:r>
            <a:endParaRPr lang="ro-RO" altLang="ro-RO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992313" y="4508500"/>
            <a:ext cx="82804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1800"/>
              <a:t>conform patternului de invatare P,t - variatia ponderii dintre neuronii k si h este proportionala cu: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ro-RO" altLang="ro-RO" sz="1800"/>
              <a:t>rata de invatare </a:t>
            </a:r>
            <a:r>
              <a:rPr lang="en-US" altLang="ro-RO" sz="1800"/>
              <a:t>(</a:t>
            </a:r>
            <a:r>
              <a:rPr lang="en-US" altLang="ro-RO" sz="1800" i="1"/>
              <a:t>learning rate</a:t>
            </a:r>
            <a:r>
              <a:rPr lang="en-US" altLang="ro-RO" sz="1800"/>
              <a:t>) </a:t>
            </a:r>
            <a:r>
              <a:rPr lang="en-US" altLang="ro-RO" sz="1800">
                <a:latin typeface="Symbol" panose="05050102010706020507" pitchFamily="18" charset="2"/>
              </a:rPr>
              <a:t>h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ro-RO" sz="1800">
                <a:latin typeface="Symbol" panose="05050102010706020507" pitchFamily="18" charset="2"/>
              </a:rPr>
              <a:t>m </a:t>
            </a:r>
            <a:r>
              <a:rPr lang="en-US" altLang="ro-RO" sz="1800"/>
              <a:t>- momentul</a:t>
            </a:r>
            <a:endParaRPr lang="ro-RO" altLang="ro-RO" sz="1800">
              <a:latin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1800"/>
              <a:t>- iesirea neuronului predecesor o</a:t>
            </a:r>
            <a:r>
              <a:rPr lang="ro-RO" altLang="ro-RO" sz="1800" baseline="-25000"/>
              <a:t>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1800"/>
              <a:t>- gradientul functiei de activare a neuronului succesor 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1800"/>
              <a:t>- </a:t>
            </a:r>
            <a:r>
              <a:rPr lang="en-US" altLang="ro-RO" sz="1800"/>
              <a:t>suma variatiilor ponderilor pentru </a:t>
            </a:r>
            <a:r>
              <a:rPr lang="ro-RO" altLang="ro-RO" sz="1800"/>
              <a:t>t</a:t>
            </a:r>
            <a:r>
              <a:rPr lang="en-US" altLang="ro-RO" sz="1800"/>
              <a:t>oti</a:t>
            </a:r>
            <a:r>
              <a:rPr lang="ro-RO" altLang="ro-RO" sz="1800"/>
              <a:t> neuroni</a:t>
            </a:r>
            <a:r>
              <a:rPr lang="en-US" altLang="ro-RO" sz="1800"/>
              <a:t>i</a:t>
            </a:r>
            <a:r>
              <a:rPr lang="ro-RO" altLang="ro-RO" sz="1800"/>
              <a:t> care urmeaza lui h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711450" y="2577089"/>
            <a:ext cx="4767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ro-RO" sz="1800">
                <a:latin typeface="Symbol" panose="05050102010706020507" pitchFamily="18" charset="2"/>
              </a:rPr>
              <a:t>D</a:t>
            </a:r>
            <a:r>
              <a:rPr lang="en-US" altLang="ro-RO" sz="1800"/>
              <a:t>w</a:t>
            </a:r>
            <a:r>
              <a:rPr lang="en-US" altLang="ro-RO" sz="1800" baseline="-25000"/>
              <a:t>k,h</a:t>
            </a:r>
            <a:r>
              <a:rPr lang="en-US" altLang="ro-RO" sz="1800"/>
              <a:t>(t) = </a:t>
            </a:r>
            <a:r>
              <a:rPr lang="en-US" altLang="ro-RO" sz="1800">
                <a:latin typeface="Symbol" panose="05050102010706020507" pitchFamily="18" charset="2"/>
              </a:rPr>
              <a:t>h</a:t>
            </a:r>
            <a:r>
              <a:rPr lang="en-US" altLang="ro-RO" sz="1800"/>
              <a:t>o</a:t>
            </a:r>
            <a:r>
              <a:rPr lang="en-US" altLang="ro-RO" sz="1800" baseline="-25000"/>
              <a:t>k</a:t>
            </a:r>
            <a:r>
              <a:rPr lang="en-US" altLang="ro-RO" sz="1800">
                <a:latin typeface="Symbol" panose="05050102010706020507" pitchFamily="18" charset="2"/>
              </a:rPr>
              <a:t>d</a:t>
            </a:r>
            <a:r>
              <a:rPr lang="en-US" altLang="ro-RO" sz="1800" baseline="-25000"/>
              <a:t>h</a:t>
            </a:r>
            <a:r>
              <a:rPr lang="en-US" altLang="ro-RO" sz="1800"/>
              <a:t> + </a:t>
            </a:r>
            <a:r>
              <a:rPr lang="en-US" altLang="ro-RO" sz="1800">
                <a:latin typeface="Symbol" panose="05050102010706020507" pitchFamily="18" charset="2"/>
              </a:rPr>
              <a:t>m D</a:t>
            </a:r>
            <a:r>
              <a:rPr lang="en-US" altLang="ro-RO" sz="1800"/>
              <a:t>w</a:t>
            </a:r>
            <a:r>
              <a:rPr lang="en-US" altLang="ro-RO" sz="1800" baseline="-25000"/>
              <a:t>k,h</a:t>
            </a:r>
            <a:r>
              <a:rPr lang="en-US" altLang="ro-RO" sz="1800"/>
              <a:t>(t-1)   cu:</a:t>
            </a:r>
            <a:endParaRPr lang="ro-RO" altLang="ro-RO" sz="1800">
              <a:latin typeface="Symbol" panose="05050102010706020507" pitchFamily="18" charset="2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711450" y="3716338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1800">
                <a:latin typeface="Symbol" panose="05050102010706020507" pitchFamily="18" charset="2"/>
              </a:rPr>
              <a:t>d</a:t>
            </a:r>
            <a:r>
              <a:rPr lang="en-US" altLang="ro-RO" sz="1800" baseline="-25000"/>
              <a:t>h</a:t>
            </a:r>
            <a:r>
              <a:rPr lang="en-US" altLang="ro-RO" sz="1800"/>
              <a:t> =</a:t>
            </a:r>
            <a:endParaRPr lang="ro-RO" altLang="ro-RO" sz="1800"/>
          </a:p>
        </p:txBody>
      </p:sp>
      <p:sp>
        <p:nvSpPr>
          <p:cNvPr id="31752" name="AutoShape 8"/>
          <p:cNvSpPr>
            <a:spLocks/>
          </p:cNvSpPr>
          <p:nvPr/>
        </p:nvSpPr>
        <p:spPr bwMode="auto">
          <a:xfrm>
            <a:off x="3262970" y="3339735"/>
            <a:ext cx="756580" cy="1045713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o-RO" altLang="ro-RO" sz="1800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790951" y="3287713"/>
            <a:ext cx="3687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1800"/>
              <a:t>f ’</a:t>
            </a:r>
            <a:r>
              <a:rPr lang="en-US" altLang="ro-RO" sz="1800" baseline="-25000"/>
              <a:t>act</a:t>
            </a:r>
            <a:r>
              <a:rPr lang="en-US" altLang="ro-RO" sz="1800"/>
              <a:t>(net</a:t>
            </a:r>
            <a:r>
              <a:rPr lang="en-US" altLang="ro-RO" sz="1800" baseline="-25000"/>
              <a:t>h</a:t>
            </a:r>
            <a:r>
              <a:rPr lang="en-US" altLang="ro-RO" sz="1800"/>
              <a:t>).(t</a:t>
            </a:r>
            <a:r>
              <a:rPr lang="en-US" altLang="ro-RO" sz="1800" baseline="-25000"/>
              <a:t>h</a:t>
            </a:r>
            <a:r>
              <a:rPr lang="en-US" altLang="ro-RO" sz="1800"/>
              <a:t>-y</a:t>
            </a:r>
            <a:r>
              <a:rPr lang="en-US" altLang="ro-RO" sz="1800" baseline="-25000"/>
              <a:t>h</a:t>
            </a:r>
            <a:r>
              <a:rPr lang="en-US" altLang="ro-RO" sz="1800"/>
              <a:t>)  - pentru h exterior</a:t>
            </a:r>
            <a:endParaRPr lang="ro-RO" altLang="ro-RO" sz="1800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792539" y="3860801"/>
            <a:ext cx="4344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1800"/>
              <a:t>f ’</a:t>
            </a:r>
            <a:r>
              <a:rPr lang="en-US" altLang="ro-RO" sz="1800" baseline="-25000"/>
              <a:t>act</a:t>
            </a:r>
            <a:r>
              <a:rPr lang="en-US" altLang="ro-RO" sz="1800"/>
              <a:t>(net</a:t>
            </a:r>
            <a:r>
              <a:rPr lang="en-US" altLang="ro-RO" sz="1800" baseline="-25000"/>
              <a:t>h</a:t>
            </a:r>
            <a:r>
              <a:rPr lang="en-US" altLang="ro-RO" sz="1800"/>
              <a:t>).</a:t>
            </a:r>
            <a:r>
              <a:rPr lang="en-US" altLang="ro-RO" sz="2800">
                <a:latin typeface="Symbol" panose="05050102010706020507" pitchFamily="18" charset="2"/>
              </a:rPr>
              <a:t>S</a:t>
            </a:r>
            <a:r>
              <a:rPr lang="en-US" altLang="ro-RO" sz="2800" baseline="-25000"/>
              <a:t>l</a:t>
            </a:r>
            <a:r>
              <a:rPr lang="ro-RO" altLang="ro-RO" sz="1800">
                <a:latin typeface="Symbol" panose="05050102010706020507" pitchFamily="18" charset="2"/>
              </a:rPr>
              <a:t>Î</a:t>
            </a:r>
            <a:r>
              <a:rPr lang="ro-RO" altLang="ro-RO" sz="2800" baseline="-25000"/>
              <a:t>L</a:t>
            </a:r>
            <a:r>
              <a:rPr lang="ro-RO" altLang="ro-RO" sz="2800"/>
              <a:t>(</a:t>
            </a:r>
            <a:r>
              <a:rPr lang="en-US" altLang="ro-RO" sz="1800">
                <a:latin typeface="Symbol" panose="05050102010706020507" pitchFamily="18" charset="2"/>
              </a:rPr>
              <a:t>d</a:t>
            </a:r>
            <a:r>
              <a:rPr lang="ro-RO" altLang="ro-RO" sz="1800" baseline="-25000"/>
              <a:t>l</a:t>
            </a:r>
            <a:r>
              <a:rPr lang="ro-RO" altLang="ro-RO" sz="1800"/>
              <a:t>w</a:t>
            </a:r>
            <a:r>
              <a:rPr lang="ro-RO" altLang="ro-RO" sz="1800" baseline="-25000"/>
              <a:t>h,l</a:t>
            </a:r>
            <a:r>
              <a:rPr lang="en-US" altLang="ro-RO" sz="2800"/>
              <a:t>) </a:t>
            </a:r>
            <a:r>
              <a:rPr lang="en-US" altLang="ro-RO" sz="1800"/>
              <a:t>– pentru h interior</a:t>
            </a:r>
            <a:endParaRPr lang="ro-RO" altLang="ro-RO" sz="1800" baseline="-25000"/>
          </a:p>
        </p:txBody>
      </p:sp>
    </p:spTree>
    <p:extLst>
      <p:ext uri="{BB962C8B-B14F-4D97-AF65-F5344CB8AC3E}">
        <p14:creationId xmlns:p14="http://schemas.microsoft.com/office/powerpoint/2010/main" val="2435473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1258</Words>
  <Application>Microsoft Office PowerPoint</Application>
  <PresentationFormat>Widescreen</PresentationFormat>
  <Paragraphs>232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Times New Roman</vt:lpstr>
      <vt:lpstr>Office Theme</vt:lpstr>
      <vt:lpstr>Facial Expression Recognition</vt:lpstr>
      <vt:lpstr>Componentele retelei neurale</vt:lpstr>
      <vt:lpstr>Procesarea datelor in neuron</vt:lpstr>
      <vt:lpstr>Propagation function</vt:lpstr>
      <vt:lpstr>Activation (transfer) function</vt:lpstr>
      <vt:lpstr>Topologii ale retelelor</vt:lpstr>
      <vt:lpstr>Proceduri de invatare</vt:lpstr>
      <vt:lpstr>Invatare supravegheata (supervised learning) </vt:lpstr>
      <vt:lpstr>Retele neurale - invatarea</vt:lpstr>
      <vt:lpstr>Convolutional Networks (deep network)</vt:lpstr>
      <vt:lpstr>Facial Expression Recognition (FER)- metode</vt:lpstr>
      <vt:lpstr>Facial Expression Recognition - metode</vt:lpstr>
      <vt:lpstr>FER - Action Units (AU)</vt:lpstr>
      <vt:lpstr>FER - Action Units (AU)</vt:lpstr>
      <vt:lpstr>FER - Action Units (AU)</vt:lpstr>
      <vt:lpstr>FER – Motion Unit (MU)</vt:lpstr>
      <vt:lpstr>FER – analytics metods</vt:lpstr>
      <vt:lpstr>FER – Facial Databases</vt:lpstr>
      <vt:lpstr>FER - Cohn-Kanade database</vt:lpstr>
      <vt:lpstr>FT- OpenFace</vt:lpstr>
      <vt:lpstr>Face Tracker – OpenFace - algorithms</vt:lpstr>
      <vt:lpstr>Classifier – Neural Netwok- CNTK</vt:lpstr>
      <vt:lpstr>Propunere pentru Neural Network</vt:lpstr>
      <vt:lpstr>Bibliografie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Facial Expression Recognition - metode</dc:title>
  <dc:creator>Mirel Vasiliu</dc:creator>
  <cp:lastModifiedBy>Mirel Vasiliu</cp:lastModifiedBy>
  <cp:revision>65</cp:revision>
  <dcterms:created xsi:type="dcterms:W3CDTF">2016-11-15T08:49:28Z</dcterms:created>
  <dcterms:modified xsi:type="dcterms:W3CDTF">2016-11-17T09:52:05Z</dcterms:modified>
</cp:coreProperties>
</file>